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220643B-FCDC-4CEA-89A1-1FB46DFE442A}">
  <a:tblStyle styleId="{F220643B-FCDC-4CEA-89A1-1FB46DFE44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2ede9ad5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2ede9ad5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2ede9ad5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2ede9ad5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2ede9ad51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2ede9ad51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2ede9ad51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2ede9ad51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2ede9ad5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2ede9ad5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2ede9ad51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2ede9ad51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2ede9ad51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2ede9ad51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2ede9ad51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2ede9ad51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2ede9ad51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2ede9ad51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3bc9bf58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3bc9bf58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3bc9bf5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3bc9bf5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50294b1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50294b1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2ede9ad5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2ede9ad5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2ede9ad5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2ede9ad5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2ede9ad5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2ede9ad5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3bc9bf58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3bc9bf5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3bc9bf58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3bc9bf58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2ede9ad5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2ede9ad5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2ede9ad5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2ede9ad5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2ede9ad5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2ede9ad5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2ede9ad5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2ede9ad5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2ede9ad51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2ede9ad51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Classifying apps reviews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181875" y="3143300"/>
            <a:ext cx="444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GABRIELIDIS Hugo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fr" sz="2500"/>
              <a:t>II) Machine Learning Method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dk1"/>
                </a:solidFill>
              </a:rPr>
              <a:t>B) LinearSVC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922" y="1640550"/>
            <a:ext cx="5334399" cy="350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fr" sz="2500"/>
              <a:t>II) Machine Learning Method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B) LinearSVC</a:t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350" y="1696500"/>
            <a:ext cx="5821274" cy="327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fr" sz="2500"/>
              <a:t>II) Machine Learning Method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C) MultinomialNB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25" y="1612775"/>
            <a:ext cx="8392448" cy="160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/>
          <p:nvPr/>
        </p:nvSpPr>
        <p:spPr>
          <a:xfrm>
            <a:off x="430575" y="3303750"/>
            <a:ext cx="845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P(tk|c) = Interpret as a measure of how much evidence tk contributes that c is the correct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P(c) = Prior Probability a document occuring in class c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fr" sz="2500"/>
              <a:t>II) Machine Learning Method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C) MultinomialNB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</a:rPr>
              <a:t>On average we find an accuracy of 0.65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400">
                <a:solidFill>
                  <a:schemeClr val="dk1"/>
                </a:solidFill>
              </a:rPr>
              <a:t>Confusion matrix :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626" y="1557450"/>
            <a:ext cx="5213624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fr" sz="2500"/>
              <a:t>II) Machine Learning Method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dk1"/>
                </a:solidFill>
              </a:rPr>
              <a:t>D) DecisionTree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450" y="1725422"/>
            <a:ext cx="6259949" cy="31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fr" sz="2500"/>
              <a:t>II) Machine Learning Method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D) DecisionTree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950" y="1696450"/>
            <a:ext cx="5351700" cy="32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III) Neuronal Network</a:t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UcParenR"/>
            </a:pPr>
            <a:r>
              <a:rPr lang="fr">
                <a:solidFill>
                  <a:schemeClr val="dk1"/>
                </a:solidFill>
              </a:rPr>
              <a:t>Embedding + One hidden layer of 10 neurons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25" y="1636900"/>
            <a:ext cx="7703675" cy="29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/>
        </p:nvSpPr>
        <p:spPr>
          <a:xfrm>
            <a:off x="431850" y="4642275"/>
            <a:ext cx="44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-&gt; Overfitting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III) Neuronal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B) CNN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75" y="1790826"/>
            <a:ext cx="7424350" cy="21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III) Neuronal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00" y="1017725"/>
            <a:ext cx="8320573" cy="375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</a:t>
            </a:r>
            <a:endParaRPr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129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For the ML model w</a:t>
            </a:r>
            <a:r>
              <a:rPr lang="fr">
                <a:solidFill>
                  <a:schemeClr val="dk1"/>
                </a:solidFill>
              </a:rPr>
              <a:t>e take the parameters that gave the best value same for number of epoch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0" name="Google Shape;180;p31"/>
          <p:cNvGraphicFramePr/>
          <p:nvPr/>
        </p:nvGraphicFramePr>
        <p:xfrm>
          <a:off x="311700" y="201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{F220643B-FCDC-4CEA-89A1-1FB46DFE442A}</a:tableStyleId>
              </a:tblPr>
              <a:tblGrid>
                <a:gridCol w="949400"/>
                <a:gridCol w="1180750"/>
                <a:gridCol w="1065075"/>
                <a:gridCol w="1122625"/>
                <a:gridCol w="1221300"/>
                <a:gridCol w="1074950"/>
                <a:gridCol w="841425"/>
                <a:gridCol w="1065075"/>
              </a:tblGrid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Binary Classifier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KNN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LinearSVC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MultinomialNB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Decision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CNN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24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Average accuracy over 10 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0.23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0.665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0.69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Motivation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Apps reviews are an useful for </a:t>
            </a:r>
            <a:r>
              <a:rPr lang="fr">
                <a:solidFill>
                  <a:schemeClr val="dk1"/>
                </a:solidFill>
              </a:rPr>
              <a:t>developers</a:t>
            </a:r>
            <a:r>
              <a:rPr lang="fr">
                <a:solidFill>
                  <a:schemeClr val="dk1"/>
                </a:solidFill>
              </a:rPr>
              <a:t> : Being sure you app is still appreciated by the users taking notice of the bugs they encounter and the features they want to see implement is important.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However for bigs apps </a:t>
            </a:r>
            <a:r>
              <a:rPr lang="fr">
                <a:solidFill>
                  <a:schemeClr val="dk1"/>
                </a:solidFill>
              </a:rPr>
              <a:t>there</a:t>
            </a:r>
            <a:r>
              <a:rPr lang="fr">
                <a:solidFill>
                  <a:schemeClr val="dk1"/>
                </a:solidFill>
              </a:rPr>
              <a:t> are too much reviews for human to analyze </a:t>
            </a:r>
            <a:r>
              <a:rPr lang="fr">
                <a:solidFill>
                  <a:schemeClr val="dk1"/>
                </a:solidFill>
              </a:rPr>
              <a:t>manually, and sometimes the review aren’t meaningful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-&gt; It is important to implement algorithm that would categorize each reviews in one of the four category : Bugs, User Experience, Feature Request &amp; Rating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So the four category can be send to a </a:t>
            </a:r>
            <a:r>
              <a:rPr lang="fr">
                <a:solidFill>
                  <a:schemeClr val="dk1"/>
                </a:solidFill>
              </a:rPr>
              <a:t>developers</a:t>
            </a:r>
            <a:r>
              <a:rPr lang="fr">
                <a:solidFill>
                  <a:schemeClr val="dk1"/>
                </a:solidFill>
              </a:rPr>
              <a:t> that can focus on them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Comparaison with other paper</a:t>
            </a:r>
            <a:endParaRPr/>
          </a:p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On the Automatic Classification of App Reviews 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Per category : Bugs : 0.71 Feature: 0.76 UserExperience 0.69 Rating : 0.8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-&gt; Overall Accuracy of 0.74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What Would Users Change in My App? ( Not exactly the same 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-&gt; Accuracy of 0.74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fr" sz="1800"/>
              <a:t>Bonus : Words that represent each category</a:t>
            </a:r>
            <a:endParaRPr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5" y="1309312"/>
            <a:ext cx="4642251" cy="343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125" y="1187325"/>
            <a:ext cx="4836874" cy="32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fr" sz="1800"/>
              <a:t>Bonus : Words that represent each category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0" y="1364900"/>
            <a:ext cx="4968724" cy="314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6975" y="1264675"/>
            <a:ext cx="4207075" cy="29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Possible Improvement</a:t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Testing different type of datapreprocessing ( embedding methods) : Words2Vec, BERT…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Analysis of feature selection then visualisation of the data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Figuring for each ML model which parameters gives the best model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Other DeepLearning Model that are better for NLP classification : RNN, LSTM Transformer…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Use other evaluation Metrics : Precision, Recall, F1-score...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Problem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Creating an Algorithm that would be able to categorize with a good accuracy apps reviews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I wanted to implement various algorithm and compare the results they got on classifying those apps review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I wanted to see which words would be considered as represent of each category by my classifier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Technique 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626400"/>
            <a:ext cx="8520600" cy="43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fr">
                <a:solidFill>
                  <a:schemeClr val="dk1"/>
                </a:solidFill>
              </a:rPr>
              <a:t>The DataSet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fr">
                <a:solidFill>
                  <a:schemeClr val="dk1"/>
                </a:solidFill>
              </a:rPr>
              <a:t>Preprocessing the data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fr">
                <a:solidFill>
                  <a:schemeClr val="dk1"/>
                </a:solidFill>
              </a:rPr>
              <a:t>Binary classification with Keywords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fr">
                <a:solidFill>
                  <a:schemeClr val="dk1"/>
                </a:solidFill>
              </a:rPr>
              <a:t>Machine Learning Method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fr">
                <a:solidFill>
                  <a:schemeClr val="dk1"/>
                </a:solidFill>
              </a:rPr>
              <a:t>Knn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fr">
                <a:solidFill>
                  <a:schemeClr val="dk1"/>
                </a:solidFill>
              </a:rPr>
              <a:t>LinearSVC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fr">
                <a:solidFill>
                  <a:schemeClr val="dk1"/>
                </a:solidFill>
              </a:rPr>
              <a:t>MultinomialNB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fr">
                <a:solidFill>
                  <a:schemeClr val="dk1"/>
                </a:solidFill>
              </a:rPr>
              <a:t>DecisionTree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fr">
                <a:solidFill>
                  <a:schemeClr val="dk1"/>
                </a:solidFill>
              </a:rPr>
              <a:t>Neuronal Network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fr">
                <a:solidFill>
                  <a:schemeClr val="dk1"/>
                </a:solidFill>
              </a:rPr>
              <a:t>ANN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fr">
                <a:solidFill>
                  <a:schemeClr val="dk1"/>
                </a:solidFill>
              </a:rPr>
              <a:t>CNN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dk1"/>
                </a:solidFill>
              </a:rPr>
              <a:t>Bonus : Words that represent each category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I) DataSet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A DataSet that contains 3691 reviews each labeled under one of the four category. The repartition of the category was not uniform ( Rating was too much present) -&gt; I took 600 of each category which makes 2400 label reviews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Other DataSets without label that could have been used.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II)  Preprocessing the Data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Remove stops word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Lower case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Lemmatizer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TF-IDF Vectorizer ( remove all words that doesn’t appear more than 3 times &amp; take into account bigram and trigram)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500"/>
              <a:t>I) </a:t>
            </a:r>
            <a:r>
              <a:rPr lang="fr" sz="2500"/>
              <a:t>Binary classification with Keywords</a:t>
            </a:r>
            <a:endParaRPr sz="2500"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Keywords methods 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50" y="1755879"/>
            <a:ext cx="9143999" cy="21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624625" y="4349225"/>
            <a:ext cx="44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Accuracy : 0.23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500"/>
              <a:t>II) </a:t>
            </a:r>
            <a:r>
              <a:rPr lang="fr" sz="2500"/>
              <a:t>Machine Learning Method</a:t>
            </a:r>
            <a:endParaRPr sz="2500"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 ) KNN (K-Nearest Neighbors)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900" y="2120625"/>
            <a:ext cx="3240924" cy="2745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/>
        </p:nvSpPr>
        <p:spPr>
          <a:xfrm>
            <a:off x="4702200" y="1989550"/>
            <a:ext cx="444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 our dataset cases using a loop we find that the best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 is k = 12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fr" sz="2500"/>
              <a:t>II) Machine Learning Method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a ) KNN (K-Nearest Neighbors)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825" y="1704200"/>
            <a:ext cx="5456274" cy="330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